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0.xml" ContentType="application/vnd.openxmlformats-officedocument.presentationml.tags+xml"/>
  <Override PartName="/ppt/notesSlides/notesSlide8.xml" ContentType="application/vnd.openxmlformats-officedocument.presentationml.notesSlide+xml"/>
  <Override PartName="/ppt/tags/tag41.xml" ContentType="application/vnd.openxmlformats-officedocument.presentationml.tags+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0_90F54B6C.xml" ContentType="application/vnd.ms-powerpoint.comments+xml"/>
  <Override PartName="/ppt/comments/modernComment_7BBF5330_6334A83E.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33"/>
  </p:notesMasterIdLst>
  <p:handoutMasterIdLst>
    <p:handoutMasterId r:id="rId34"/>
  </p:handoutMasterIdLst>
  <p:sldIdLst>
    <p:sldId id="2076137917" r:id="rId6"/>
    <p:sldId id="2076137918" r:id="rId7"/>
    <p:sldId id="2076137911" r:id="rId8"/>
    <p:sldId id="1370" r:id="rId9"/>
    <p:sldId id="2076137919" r:id="rId10"/>
    <p:sldId id="2076137922" r:id="rId11"/>
    <p:sldId id="2076137933" r:id="rId12"/>
    <p:sldId id="2076137955" r:id="rId13"/>
    <p:sldId id="2076137923" r:id="rId14"/>
    <p:sldId id="2076137934" r:id="rId15"/>
    <p:sldId id="2076137938" r:id="rId16"/>
    <p:sldId id="288" r:id="rId17"/>
    <p:sldId id="2076136240" r:id="rId18"/>
    <p:sldId id="2076136715" r:id="rId19"/>
    <p:sldId id="2076136716" r:id="rId20"/>
    <p:sldId id="2076137947" r:id="rId21"/>
    <p:sldId id="2076137948" r:id="rId22"/>
    <p:sldId id="2076137949" r:id="rId23"/>
    <p:sldId id="2076137950" r:id="rId24"/>
    <p:sldId id="2076137951" r:id="rId25"/>
    <p:sldId id="2076137952" r:id="rId26"/>
    <p:sldId id="2076137953" r:id="rId27"/>
    <p:sldId id="2076137924" r:id="rId28"/>
    <p:sldId id="2076137935" r:id="rId29"/>
    <p:sldId id="2076137954" r:id="rId30"/>
    <p:sldId id="2076137920" r:id="rId31"/>
    <p:sldId id="2076137921" r:id="rId32"/>
  </p:sldIdLst>
  <p:sldSz cx="12436475" cy="6994525"/>
  <p:notesSz cx="6858000" cy="9144000"/>
  <p:custDataLst>
    <p:tags r:id="rId35"/>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55"/>
            <p14:sldId id="2076137923"/>
            <p14:sldId id="2076137934"/>
            <p14:sldId id="2076137938"/>
            <p14:sldId id="288"/>
            <p14:sldId id="2076136240"/>
            <p14:sldId id="2076136715"/>
            <p14:sldId id="2076136716"/>
            <p14:sldId id="2076137947"/>
            <p14:sldId id="2076137948"/>
            <p14:sldId id="2076137949"/>
            <p14:sldId id="2076137950"/>
            <p14:sldId id="2076137951"/>
            <p14:sldId id="2076137952"/>
            <p14:sldId id="2076137953"/>
            <p14:sldId id="2076137924"/>
            <p14:sldId id="2076137935"/>
            <p14:sldId id="2076137954"/>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83154" autoAdjust="0"/>
  </p:normalViewPr>
  <p:slideViewPr>
    <p:cSldViewPr>
      <p:cViewPr varScale="1">
        <p:scale>
          <a:sx n="86" d="100"/>
          <a:sy n="86" d="100"/>
        </p:scale>
        <p:origin x="1476" y="90"/>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gs" Target="tags/tag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viewProps" Target="viewProps.xml"/></Relationships>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7/20/2020 4:29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7/20/2020 4:29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46233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Apache Spark is a parallel processing framework that supports in-memory processing to boost the performance of big-data analytic 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7/20/2020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7/20/2020 4:29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18/10/relationships/comments" Target="../comments/modernComment_120_90F54B6C.xm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What is Apache Spark in Azure Synapse Analytics</a:t>
            </a:r>
          </a:p>
        </p:txBody>
      </p:sp>
      <p:pic>
        <p:nvPicPr>
          <p:cNvPr id="3" name="Picture 2">
            <a:extLst>
              <a:ext uri="{FF2B5EF4-FFF2-40B4-BE49-F238E27FC236}">
                <a16:creationId xmlns:a16="http://schemas.microsoft.com/office/drawing/2014/main" id="{1EA1D109-6723-4969-BC80-A0A39B4D836D}"/>
              </a:ext>
            </a:extLst>
          </p:cNvPr>
          <p:cNvPicPr>
            <a:picLocks noChangeAspect="1"/>
          </p:cNvPicPr>
          <p:nvPr/>
        </p:nvPicPr>
        <p:blipFill>
          <a:blip r:embed="rId2"/>
          <a:stretch>
            <a:fillRect/>
          </a:stretch>
        </p:blipFill>
        <p:spPr>
          <a:xfrm>
            <a:off x="835313" y="1439862"/>
            <a:ext cx="9442060" cy="4886593"/>
          </a:xfrm>
          <a:prstGeom prst="rect">
            <a:avLst/>
          </a:prstGeom>
        </p:spPr>
      </p:pic>
    </p:spTree>
    <p:extLst>
      <p:ext uri="{BB962C8B-B14F-4D97-AF65-F5344CB8AC3E}">
        <p14:creationId xmlns:p14="http://schemas.microsoft.com/office/powerpoint/2010/main" val="22570514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r>
              <a:rPr lang="en-US" b="1" dirty="0"/>
              <a:t>Apache Spark Core Concepts</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3360920"/>
          </a:xfrm>
        </p:spPr>
        <p:txBody>
          <a:bodyPr/>
          <a:lstStyle/>
          <a:p>
            <a:r>
              <a:rPr lang="en-US" dirty="0"/>
              <a:t>Boost the performance of big-data analytic applications</a:t>
            </a:r>
          </a:p>
          <a:p>
            <a:endParaRPr lang="en-US" dirty="0"/>
          </a:p>
          <a:p>
            <a:r>
              <a:rPr lang="en-US" dirty="0"/>
              <a:t>Spark pools: when instantiated, is used to create a Spark instance that processes data</a:t>
            </a:r>
          </a:p>
          <a:p>
            <a:endParaRPr lang="en-US" dirty="0"/>
          </a:p>
          <a:p>
            <a:r>
              <a:rPr lang="en-US" dirty="0"/>
              <a:t>Spark instances: created when you connect to a Spark pool, create a session, and run a job</a:t>
            </a:r>
          </a:p>
        </p:txBody>
      </p:sp>
    </p:spTree>
    <p:extLst>
      <p:ext uri="{BB962C8B-B14F-4D97-AF65-F5344CB8AC3E}">
        <p14:creationId xmlns:p14="http://schemas.microsoft.com/office/powerpoint/2010/main" val="33190603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900087" y="2464389"/>
            <a:ext cx="4103863" cy="2722774"/>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224"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114441" y="3201375"/>
            <a:ext cx="1875527" cy="749401"/>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114440" y="2805128"/>
            <a:ext cx="1875527"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562280" y="3403885"/>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311956" y="3645919"/>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114441" y="1593023"/>
            <a:ext cx="1875527" cy="555710"/>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688744" y="947977"/>
            <a:ext cx="1246421" cy="720745"/>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989967" y="1667954"/>
            <a:ext cx="1321988" cy="202924"/>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5052202" y="3950777"/>
            <a:ext cx="0" cy="2980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5052204" y="2148732"/>
            <a:ext cx="1" cy="656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542557" y="2805128"/>
            <a:ext cx="1085060" cy="34432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989967" y="2977292"/>
            <a:ext cx="5525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989966" y="3576050"/>
            <a:ext cx="572313" cy="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562282" y="4432145"/>
            <a:ext cx="1149998" cy="38878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364858" y="4776197"/>
            <a:ext cx="436101" cy="303128"/>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989966" y="4623549"/>
            <a:ext cx="572313" cy="29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448615" y="4349217"/>
            <a:ext cx="1430862" cy="55571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712279" y="4626535"/>
            <a:ext cx="736336" cy="5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749141" y="4774522"/>
            <a:ext cx="1284503" cy="154531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114441" y="4248846"/>
            <a:ext cx="2261837" cy="861379"/>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816"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816"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632"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274582" y="5682180"/>
            <a:ext cx="3344154" cy="1014494"/>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418">
                <a:defRPr/>
              </a:pPr>
              <a:r>
                <a:rPr lang="en-US" sz="1071"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418">
                <a:defRPr/>
              </a:pPr>
              <a:r>
                <a:rPr lang="en-US" sz="1071"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400182" y="407192"/>
            <a:ext cx="7587629" cy="62413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3468" spc="-150">
                <a:ln w="3175">
                  <a:noFill/>
                </a:ln>
                <a:solidFill>
                  <a:schemeClr val="tx2"/>
                </a:solidFill>
                <a:ea typeface="+mn-ea"/>
                <a:cs typeface="Segoe UI" pitchFamily="34" charset="0"/>
              </a:rPr>
              <a:t>Spark Notebook Execution with the </a:t>
            </a:r>
            <a:br>
              <a:rPr lang="en-US" sz="3468" spc="-150">
                <a:ln w="3175">
                  <a:noFill/>
                </a:ln>
                <a:solidFill>
                  <a:schemeClr val="tx2"/>
                </a:solidFill>
                <a:ea typeface="+mn-ea"/>
                <a:cs typeface="Segoe UI" pitchFamily="34" charset="0"/>
              </a:rPr>
            </a:br>
            <a:r>
              <a:rPr lang="en-US" sz="3468" spc="-150">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3008" y="1519495"/>
            <a:ext cx="702764" cy="702764"/>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628651" y="4939007"/>
            <a:ext cx="1447" cy="109294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85771" y="3703411"/>
            <a:ext cx="223216" cy="2590636"/>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515529" y="2148732"/>
            <a:ext cx="0" cy="656397"/>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2110" y="2249161"/>
            <a:ext cx="345749" cy="3457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mod="1">
    <p:ext uri="{6950BFC3-D8DA-4A85-94F7-54DA5524770B}">
      <p188:commentRel xmlns="" xmlns:p188="http://schemas.microsoft.com/office/powerpoint/2018/8/main" r:id="rId7"/>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35589" y="283064"/>
            <a:ext cx="10744358" cy="69063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68054" y="1353293"/>
            <a:ext cx="8524260" cy="4731747"/>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32418">
                <a:defRPr/>
              </a:pPr>
              <a:r>
                <a:rPr lang="en-US" sz="1224" b="1">
                  <a:solidFill>
                    <a:prstClr val="black"/>
                  </a:solidFill>
                  <a:latin typeface="Calibri" panose="020F0502020204030204"/>
                </a:rPr>
                <a:t>Spark Instance</a:t>
              </a:r>
            </a:p>
            <a:p>
              <a:pPr algn="ctr" defTabSz="932418">
                <a:defRPr/>
              </a:pPr>
              <a:endParaRPr lang="en-US" sz="1122">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32418">
                <a:defRPr/>
              </a:pPr>
              <a:endParaRPr lang="en-US" sz="102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816">
                  <a:solidFill>
                    <a:schemeClr val="tx1"/>
                  </a:solidFill>
                  <a:latin typeface="Calibri" panose="020F0502020204030204"/>
                </a:rPr>
                <a:t>Hive Metastore</a:t>
              </a:r>
              <a:endParaRPr lang="en-US" sz="816">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418">
                <a:defRPr/>
              </a:pPr>
              <a:r>
                <a:rPr lang="en-US" sz="1071"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32418">
                <a:defRPr/>
              </a:pPr>
              <a:r>
                <a:rPr lang="en-US" sz="102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32418">
                <a:defRPr/>
              </a:pPr>
              <a:r>
                <a:rPr lang="en-US" sz="1071"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32418">
                <a:defRPr/>
              </a:pPr>
              <a:r>
                <a:rPr lang="en-US" sz="816">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32418">
                <a:defRPr/>
              </a:pPr>
              <a:r>
                <a:rPr lang="en-US" sz="1224" b="1">
                  <a:solidFill>
                    <a:prstClr val="white"/>
                  </a:solidFill>
                  <a:latin typeface="Calibri" panose="020F0502020204030204"/>
                </a:rPr>
                <a:t>Synapse Cluster </a:t>
              </a:r>
            </a:p>
            <a:p>
              <a:pPr algn="ctr" defTabSz="932418">
                <a:defRPr/>
              </a:pPr>
              <a:r>
                <a:rPr lang="en-US" sz="1224" b="1">
                  <a:solidFill>
                    <a:prstClr val="white"/>
                  </a:solidFill>
                  <a:latin typeface="Calibri" panose="020F0502020204030204"/>
                </a:rPr>
                <a:t>Service</a:t>
              </a:r>
            </a:p>
            <a:p>
              <a:pPr algn="ctr" defTabSz="932418">
                <a:defRPr/>
              </a:pPr>
              <a:r>
                <a:rPr lang="en-US" sz="1224"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32418">
                <a:defRPr/>
              </a:pPr>
              <a:r>
                <a:rPr lang="en-US" sz="1428">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1224"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141"/>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Create VMs with</a:t>
              </a:r>
            </a:p>
            <a:p>
              <a:pPr defTabSz="932418">
                <a:defRPr/>
              </a:pPr>
              <a:r>
                <a:rPr lang="en-US" sz="1122">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32418">
                <a:defRPr/>
              </a:pPr>
              <a:r>
                <a:rPr lang="en-US" sz="1122">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418">
                <a:defRPr/>
              </a:pPr>
              <a:endParaRPr lang="en-US" sz="102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32418">
                <a:defRPr/>
              </a:pPr>
              <a:r>
                <a:rPr lang="en-US" sz="1122">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418">
                <a:defRPr/>
              </a:pPr>
              <a:r>
                <a:rPr lang="en-US" sz="816">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418">
                <a:defRPr/>
              </a:pPr>
              <a:r>
                <a:rPr lang="en-US" sz="918">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1224"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mod="1">
    <p:ext uri="{6950BFC3-D8DA-4A85-94F7-54DA5524770B}">
      <p188:commentRel xmlns=""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13682" y="476012"/>
            <a:ext cx="11461587" cy="544296"/>
          </a:xfrm>
        </p:spPr>
        <p:txBody>
          <a:bodyPr/>
          <a:lstStyle/>
          <a:p>
            <a:r>
              <a:rPr lang="en-US" sz="3468" spc="-150"/>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232181" y="2253751"/>
            <a:ext cx="6574367" cy="3876216"/>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36614" y="1346837"/>
            <a:ext cx="11191056" cy="11471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Provision Spark Pool through Azure Portal with default settings or per requirements </a:t>
            </a:r>
          </a:p>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Basic Settings – Minimum details required from user</a:t>
            </a:r>
          </a:p>
          <a:p>
            <a:pPr marL="0" lvl="1" defTabSz="932384">
              <a:lnSpc>
                <a:spcPct val="90000"/>
              </a:lnSpc>
              <a:spcBef>
                <a:spcPts val="586"/>
              </a:spcBef>
              <a:spcAft>
                <a:spcPts val="612"/>
              </a:spcAft>
              <a:buClrTx/>
              <a:tabLst>
                <a:tab pos="645275" algn="l"/>
              </a:tabLst>
              <a:defRPr/>
            </a:pPr>
            <a:endParaRPr lang="en-US" sz="1632"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390590" y="4758002"/>
            <a:ext cx="6343182" cy="132258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65412" y="5300358"/>
            <a:ext cx="1690915" cy="502959"/>
          </a:xfrm>
          <a:prstGeom prst="rect">
            <a:avLst/>
          </a:prstGeom>
          <a:noFill/>
        </p:spPr>
        <p:txBody>
          <a:bodyPr wrap="none" lIns="186494" tIns="149196" rIns="186494" bIns="149196" rtlCol="0">
            <a:spAutoFit/>
          </a:bodyPr>
          <a:lstStyle/>
          <a:p>
            <a:pPr>
              <a:lnSpc>
                <a:spcPct val="90000"/>
              </a:lnSpc>
              <a:spcAft>
                <a:spcPts val="612"/>
              </a:spcAft>
            </a:pPr>
            <a:r>
              <a:rPr lang="en-US" sz="1428">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956330" y="5419295"/>
            <a:ext cx="434263" cy="13254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390590" y="4377401"/>
            <a:ext cx="6343182" cy="3312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91925" y="4293493"/>
            <a:ext cx="2752543" cy="502959"/>
          </a:xfrm>
          <a:prstGeom prst="rect">
            <a:avLst/>
          </a:prstGeom>
          <a:noFill/>
        </p:spPr>
        <p:txBody>
          <a:bodyPr wrap="none" lIns="186494" tIns="149196" rIns="186494" bIns="149196" rtlCol="0">
            <a:spAutoFit/>
          </a:bodyPr>
          <a:lstStyle/>
          <a:p>
            <a:pPr>
              <a:lnSpc>
                <a:spcPct val="90000"/>
              </a:lnSpc>
              <a:spcAft>
                <a:spcPts val="612"/>
              </a:spcAft>
            </a:pPr>
            <a:r>
              <a:rPr lang="en-US" sz="1428">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5044469" y="4543013"/>
            <a:ext cx="346123" cy="1960"/>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13682" y="476012"/>
            <a:ext cx="11461587" cy="544296"/>
          </a:xfrm>
        </p:spPr>
        <p:txBody>
          <a:bodyPr/>
          <a:lstStyle/>
          <a:p>
            <a:r>
              <a:rPr lang="en-US" sz="3468" spc="-150"/>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6025932" y="1268102"/>
            <a:ext cx="5178259" cy="5517940"/>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331582" y="2122832"/>
            <a:ext cx="1330691" cy="860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36660" y="2717197"/>
            <a:ext cx="4494921" cy="531795"/>
          </a:xfrm>
          <a:prstGeom prst="rect">
            <a:avLst/>
          </a:prstGeom>
          <a:noFill/>
        </p:spPr>
        <p:txBody>
          <a:bodyPr wrap="none" lIns="186494" tIns="149196" rIns="186494" bIns="149196" rtlCol="0">
            <a:spAutoFit/>
          </a:bodyPr>
          <a:lstStyle/>
          <a:p>
            <a:pPr>
              <a:lnSpc>
                <a:spcPct val="90000"/>
              </a:lnSpc>
              <a:spcAft>
                <a:spcPts val="612"/>
              </a:spcAft>
            </a:pPr>
            <a:r>
              <a:rPr lang="en-US" sz="1632">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6093955" y="5833017"/>
            <a:ext cx="5042210" cy="90392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425319" y="6284981"/>
            <a:ext cx="668635" cy="451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43196" y="5908349"/>
            <a:ext cx="3882124" cy="762285"/>
          </a:xfrm>
          <a:prstGeom prst="rect">
            <a:avLst/>
          </a:prstGeom>
          <a:noFill/>
        </p:spPr>
        <p:txBody>
          <a:bodyPr wrap="square" lIns="186494" tIns="149196" rIns="186494" bIns="149196" rtlCol="0">
            <a:spAutoFit/>
          </a:bodyPr>
          <a:lstStyle/>
          <a:p>
            <a:pPr>
              <a:lnSpc>
                <a:spcPct val="90000"/>
              </a:lnSpc>
              <a:spcAft>
                <a:spcPts val="612"/>
              </a:spcAft>
            </a:pPr>
            <a:r>
              <a:rPr lang="en-US" sz="1632">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36615" y="1346837"/>
            <a:ext cx="5258150" cy="60269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384">
              <a:lnSpc>
                <a:spcPct val="90000"/>
              </a:lnSpc>
              <a:spcBef>
                <a:spcPts val="586"/>
              </a:spcBef>
              <a:spcAft>
                <a:spcPts val="612"/>
              </a:spcAft>
              <a:buClrTx/>
              <a:tabLst>
                <a:tab pos="645275" algn="l"/>
              </a:tabLst>
              <a:defRPr/>
            </a:pPr>
            <a:r>
              <a:rPr lang="en-US" sz="1800"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98945" y="1463213"/>
            <a:ext cx="5314536" cy="4902978"/>
          </a:xfrm>
        </p:spPr>
        <p:txBody>
          <a:bodyPr/>
          <a:lstStyle/>
          <a:p>
            <a:pPr marL="0" lvl="1">
              <a:lnSpc>
                <a:spcPct val="110000"/>
              </a:lnSpc>
              <a:spcBef>
                <a:spcPts val="0"/>
              </a:spcBef>
              <a:spcAft>
                <a:spcPts val="612"/>
              </a:spcAft>
            </a:pPr>
            <a:r>
              <a:rPr lang="en-US" sz="1836">
                <a:solidFill>
                  <a:schemeClr val="tx2"/>
                </a:solidFill>
                <a:latin typeface="+mj-lt"/>
                <a:cs typeface="Segoe UI Semilight" panose="020B0402040204020203" pitchFamily="34" charset="0"/>
              </a:rPr>
              <a:t>Auto-pause </a:t>
            </a:r>
          </a:p>
          <a:p>
            <a:pPr marL="0" lvl="1">
              <a:lnSpc>
                <a:spcPct val="110000"/>
              </a:lnSpc>
              <a:spcBef>
                <a:spcPts val="0"/>
              </a:spcBef>
              <a:spcAft>
                <a:spcPts val="612"/>
              </a:spcAft>
            </a:pPr>
            <a:r>
              <a:rPr lang="en-US" sz="1632"/>
              <a:t>Enables the pool to automatically stop running when no Spark applications (e.g., Notebooks) are running. </a:t>
            </a:r>
          </a:p>
          <a:p>
            <a:pPr marL="0" lvl="1">
              <a:lnSpc>
                <a:spcPct val="110000"/>
              </a:lnSpc>
              <a:spcBef>
                <a:spcPts val="0"/>
              </a:spcBef>
              <a:spcAft>
                <a:spcPts val="612"/>
              </a:spcAft>
            </a:pPr>
            <a:endParaRPr lang="en-US" sz="1632"/>
          </a:p>
          <a:p>
            <a:pPr marL="0" lvl="1">
              <a:lnSpc>
                <a:spcPct val="110000"/>
              </a:lnSpc>
              <a:spcBef>
                <a:spcPts val="0"/>
              </a:spcBef>
              <a:spcAft>
                <a:spcPts val="612"/>
              </a:spcAft>
            </a:pPr>
            <a:r>
              <a:rPr lang="en-US" sz="1836" err="1">
                <a:solidFill>
                  <a:srgbClr val="3B2E58"/>
                </a:solidFill>
                <a:latin typeface="Segoe UI Semibold"/>
                <a:cs typeface="Segoe UI Semilight" panose="020B0402040204020203" pitchFamily="34" charset="0"/>
              </a:rPr>
              <a:t>Autoscale</a:t>
            </a:r>
            <a:endParaRPr lang="en-US" sz="1836">
              <a:solidFill>
                <a:srgbClr val="3B2E58"/>
              </a:solidFill>
              <a:latin typeface="Segoe UI Semibold"/>
              <a:cs typeface="Segoe UI Semilight" panose="020B0402040204020203" pitchFamily="34" charset="0"/>
            </a:endParaRPr>
          </a:p>
          <a:p>
            <a:pPr marL="0" lvl="1">
              <a:lnSpc>
                <a:spcPct val="110000"/>
              </a:lnSpc>
              <a:spcBef>
                <a:spcPts val="0"/>
              </a:spcBef>
              <a:spcAft>
                <a:spcPts val="612"/>
              </a:spcAft>
            </a:pPr>
            <a:r>
              <a:rPr lang="en-US" sz="1632">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12"/>
              </a:spcAft>
            </a:pPr>
            <a:endParaRPr lang="en-US" sz="1632"/>
          </a:p>
          <a:p>
            <a:pPr marL="0" lvl="1">
              <a:lnSpc>
                <a:spcPct val="110000"/>
              </a:lnSpc>
              <a:spcBef>
                <a:spcPts val="0"/>
              </a:spcBef>
              <a:spcAft>
                <a:spcPts val="612"/>
              </a:spcAft>
            </a:pPr>
            <a:r>
              <a:rPr lang="en-US" sz="1632"/>
              <a:t>Note: Just because a pool is running, does not mean all the nodes allowed to run, according to the scale configuration, are actually running. They will be allocated on demand as new Notebooks are executed, up to the limit configured in </a:t>
            </a:r>
            <a:r>
              <a:rPr lang="en-US" sz="1632" err="1"/>
              <a:t>autoscale</a:t>
            </a:r>
            <a:r>
              <a:rPr lang="en-US" sz="1632"/>
              <a:t>.</a:t>
            </a:r>
          </a:p>
          <a:p>
            <a:pPr marL="0" lvl="1">
              <a:lnSpc>
                <a:spcPct val="110000"/>
              </a:lnSpc>
              <a:spcBef>
                <a:spcPts val="0"/>
              </a:spcBef>
              <a:spcAft>
                <a:spcPts val="612"/>
              </a:spcAft>
            </a:pPr>
            <a:endParaRPr lang="en-US" sz="1632"/>
          </a:p>
          <a:p>
            <a:pPr marL="0" lvl="1">
              <a:lnSpc>
                <a:spcPct val="110000"/>
              </a:lnSpc>
              <a:spcBef>
                <a:spcPts val="0"/>
              </a:spcBef>
              <a:spcAft>
                <a:spcPts val="612"/>
              </a:spcAft>
            </a:pPr>
            <a:endParaRPr lang="en-US" sz="1632"/>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375764" y="3639888"/>
            <a:ext cx="5446846" cy="290435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385286" y="1278741"/>
            <a:ext cx="5437323" cy="2075895"/>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sp>
        <p:nvSpPr>
          <p:cNvPr id="3" name="Text Placeholder 2">
            <a:extLst>
              <a:ext uri="{FF2B5EF4-FFF2-40B4-BE49-F238E27FC236}">
                <a16:creationId xmlns:a16="http://schemas.microsoft.com/office/drawing/2014/main" id="{9D202216-DB16-40BB-BF24-318424563031}"/>
              </a:ext>
            </a:extLst>
          </p:cNvPr>
          <p:cNvSpPr>
            <a:spLocks noGrp="1"/>
          </p:cNvSpPr>
          <p:nvPr>
            <p:ph type="body" sz="quarter" idx="10"/>
          </p:nvPr>
        </p:nvSpPr>
        <p:spPr>
          <a:xfrm>
            <a:off x="595915" y="1464074"/>
            <a:ext cx="11239464" cy="5022914"/>
          </a:xfrm>
        </p:spPr>
        <p:txBody>
          <a:bodyPr/>
          <a:lstStyle/>
          <a:p>
            <a:r>
              <a:rPr lang="en-US" b="1" dirty="0"/>
              <a:t>Spark</a:t>
            </a:r>
            <a:r>
              <a:rPr lang="en-US" sz="2000" b="1" dirty="0"/>
              <a:t> : </a:t>
            </a:r>
            <a:r>
              <a:rPr lang="en-US" sz="2000" dirty="0"/>
              <a:t>Spark 2.4 is the currently supported version.</a:t>
            </a:r>
          </a:p>
          <a:p>
            <a:r>
              <a:rPr lang="en-US" b="1" dirty="0"/>
              <a:t>Operating System </a:t>
            </a:r>
            <a:r>
              <a:rPr lang="en-US" sz="2000" b="1" dirty="0"/>
              <a:t>: </a:t>
            </a:r>
            <a:r>
              <a:rPr lang="en-US" sz="2000" dirty="0"/>
              <a:t>Apache Spark in Azure Synapse runs on Ubuntu version 16.04.</a:t>
            </a:r>
          </a:p>
          <a:p>
            <a:r>
              <a:rPr lang="en-US" b="1" dirty="0"/>
              <a:t>Java</a:t>
            </a:r>
            <a:r>
              <a:rPr lang="en-US" sz="2000" b="1" dirty="0"/>
              <a:t> : </a:t>
            </a:r>
            <a:r>
              <a:rPr lang="en-US" sz="2000" dirty="0"/>
              <a:t>Apache Spark in Azure Synapse includes Java version 1.8.0_222</a:t>
            </a:r>
          </a:p>
          <a:p>
            <a:r>
              <a:rPr lang="en-US" b="1" dirty="0"/>
              <a:t>Scala</a:t>
            </a:r>
            <a:r>
              <a:rPr lang="en-US" sz="2000" b="1" dirty="0"/>
              <a:t> : </a:t>
            </a:r>
            <a:r>
              <a:rPr lang="en-US" sz="2000" dirty="0"/>
              <a:t>Apache Spark in Azure Synapse includes Scala 2.11.12</a:t>
            </a:r>
          </a:p>
          <a:p>
            <a:r>
              <a:rPr lang="en-US" b="1" dirty="0"/>
              <a:t>.NET Core </a:t>
            </a:r>
            <a:r>
              <a:rPr lang="en-US" sz="2000" b="1" dirty="0"/>
              <a:t>: </a:t>
            </a:r>
            <a:r>
              <a:rPr lang="en-US" sz="2000" dirty="0"/>
              <a:t>Apache Spark in Azure Synapse includes .NET Core 3.0</a:t>
            </a:r>
          </a:p>
          <a:p>
            <a:r>
              <a:rPr lang="en-US" sz="2000" b="1" dirty="0"/>
              <a:t>.</a:t>
            </a:r>
            <a:r>
              <a:rPr lang="en-US" b="1" dirty="0"/>
              <a:t>NET Support for Apache Spark</a:t>
            </a:r>
            <a:r>
              <a:rPr lang="en-US" sz="2000" b="1" dirty="0"/>
              <a:t>: </a:t>
            </a:r>
            <a:r>
              <a:rPr lang="en-US" sz="2000" dirty="0"/>
              <a:t>Azure Synapse includes .NET Support for Apache Spark 0.11.0</a:t>
            </a:r>
          </a:p>
          <a:p>
            <a:r>
              <a:rPr lang="en-US" b="1" dirty="0"/>
              <a:t>Delta Lake</a:t>
            </a:r>
            <a:r>
              <a:rPr lang="en-US" sz="2000" b="1" dirty="0"/>
              <a:t>: </a:t>
            </a:r>
            <a:r>
              <a:rPr lang="en-US" sz="2000" dirty="0"/>
              <a:t>Synapse Analytics includes support for Delta Lake 0.6.0</a:t>
            </a:r>
          </a:p>
          <a:p>
            <a:r>
              <a:rPr lang="en-US" sz="3200" b="1" dirty="0"/>
              <a:t>Python</a:t>
            </a:r>
            <a:r>
              <a:rPr lang="en-US" sz="2000" b="1" dirty="0"/>
              <a:t>: </a:t>
            </a:r>
            <a:r>
              <a:rPr lang="en-US" sz="2000" dirty="0"/>
              <a:t>Apache Spark in Azure Synapse includes an installation of Python version 3.6.1</a:t>
            </a:r>
          </a:p>
          <a:p>
            <a:r>
              <a:rPr lang="en-US" sz="3200" b="1" dirty="0"/>
              <a:t>Scala and Java libraries</a:t>
            </a:r>
          </a:p>
        </p:txBody>
      </p:sp>
    </p:spTree>
    <p:extLst>
      <p:ext uri="{BB962C8B-B14F-4D97-AF65-F5344CB8AC3E}">
        <p14:creationId xmlns:p14="http://schemas.microsoft.com/office/powerpoint/2010/main" val="1126336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b="1" dirty="0"/>
              <a:t>What is Delta Lake?</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600059" y="2569987"/>
            <a:ext cx="11422508" cy="3081293"/>
          </a:xfrm>
        </p:spPr>
        <p:txBody>
          <a:bodyPr numCol="2"/>
          <a:lstStyle/>
          <a:p>
            <a:pPr marL="0" lvl="1">
              <a:lnSpc>
                <a:spcPct val="110000"/>
              </a:lnSpc>
              <a:spcBef>
                <a:spcPts val="0"/>
              </a:spcBef>
              <a:spcAft>
                <a:spcPts val="612"/>
              </a:spcAft>
            </a:pPr>
            <a:r>
              <a:rPr lang="en-US" sz="1632" dirty="0"/>
              <a:t>Key Features</a:t>
            </a:r>
          </a:p>
          <a:p>
            <a:pPr marL="342900" lvl="1" indent="-342900">
              <a:lnSpc>
                <a:spcPct val="110000"/>
              </a:lnSpc>
              <a:spcBef>
                <a:spcPts val="0"/>
              </a:spcBef>
              <a:spcAft>
                <a:spcPts val="612"/>
              </a:spcAft>
              <a:buFont typeface="Arial" panose="020B0604020202020204" pitchFamily="34" charset="0"/>
              <a:buChar char="•"/>
            </a:pPr>
            <a:r>
              <a:rPr lang="en-US" b="1" dirty="0"/>
              <a:t>ACID Transactions</a:t>
            </a:r>
          </a:p>
          <a:p>
            <a:pPr marL="342900" lvl="1" indent="-342900">
              <a:lnSpc>
                <a:spcPct val="110000"/>
              </a:lnSpc>
              <a:spcBef>
                <a:spcPts val="0"/>
              </a:spcBef>
              <a:spcAft>
                <a:spcPts val="612"/>
              </a:spcAft>
              <a:buFont typeface="Arial" panose="020B0604020202020204" pitchFamily="34" charset="0"/>
              <a:buChar char="•"/>
            </a:pPr>
            <a:r>
              <a:rPr lang="en-US" b="1" dirty="0"/>
              <a:t>Scalable Metadata Handling</a:t>
            </a:r>
          </a:p>
          <a:p>
            <a:pPr marL="342900" lvl="1" indent="-342900">
              <a:lnSpc>
                <a:spcPct val="110000"/>
              </a:lnSpc>
              <a:spcBef>
                <a:spcPts val="0"/>
              </a:spcBef>
              <a:spcAft>
                <a:spcPts val="612"/>
              </a:spcAft>
              <a:buFont typeface="Arial" panose="020B0604020202020204" pitchFamily="34" charset="0"/>
              <a:buChar char="•"/>
            </a:pPr>
            <a:r>
              <a:rPr lang="en-US" b="1" dirty="0"/>
              <a:t>Time Travel (data versioning)</a:t>
            </a:r>
          </a:p>
          <a:p>
            <a:pPr marL="342900" lvl="1" indent="-342900">
              <a:lnSpc>
                <a:spcPct val="110000"/>
              </a:lnSpc>
              <a:spcBef>
                <a:spcPts val="0"/>
              </a:spcBef>
              <a:spcAft>
                <a:spcPts val="612"/>
              </a:spcAft>
              <a:buFont typeface="Arial" panose="020B0604020202020204" pitchFamily="34" charset="0"/>
              <a:buChar char="•"/>
            </a:pPr>
            <a:r>
              <a:rPr lang="en-US" b="1" dirty="0"/>
              <a:t>Open Format</a:t>
            </a:r>
          </a:p>
          <a:p>
            <a:pPr marL="342900" lvl="1" indent="-342900">
              <a:lnSpc>
                <a:spcPct val="110000"/>
              </a:lnSpc>
              <a:spcBef>
                <a:spcPts val="0"/>
              </a:spcBef>
              <a:spcAft>
                <a:spcPts val="612"/>
              </a:spcAft>
              <a:buFont typeface="Arial" panose="020B0604020202020204" pitchFamily="34" charset="0"/>
              <a:buChar char="•"/>
            </a:pPr>
            <a:r>
              <a:rPr lang="en-US" b="1" dirty="0"/>
              <a:t>Unified Batch and Streaming Source and Sink</a:t>
            </a:r>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endParaRPr lang="en-US" b="1" dirty="0"/>
          </a:p>
          <a:p>
            <a:pPr marL="342900" lvl="1" indent="-342900">
              <a:lnSpc>
                <a:spcPct val="110000"/>
              </a:lnSpc>
              <a:spcBef>
                <a:spcPts val="0"/>
              </a:spcBef>
              <a:spcAft>
                <a:spcPts val="612"/>
              </a:spcAft>
              <a:buFont typeface="Arial" panose="020B0604020202020204" pitchFamily="34" charset="0"/>
              <a:buChar char="•"/>
            </a:pPr>
            <a:r>
              <a:rPr lang="en-US" b="1" dirty="0"/>
              <a:t>Schema Enforcement</a:t>
            </a:r>
          </a:p>
          <a:p>
            <a:pPr marL="342900" lvl="1" indent="-342900">
              <a:lnSpc>
                <a:spcPct val="110000"/>
              </a:lnSpc>
              <a:spcBef>
                <a:spcPts val="0"/>
              </a:spcBef>
              <a:spcAft>
                <a:spcPts val="612"/>
              </a:spcAft>
              <a:buFont typeface="Arial" panose="020B0604020202020204" pitchFamily="34" charset="0"/>
              <a:buChar char="•"/>
            </a:pPr>
            <a:r>
              <a:rPr lang="en-US" b="1" dirty="0"/>
              <a:t>Schema Evolution</a:t>
            </a:r>
          </a:p>
          <a:p>
            <a:pPr marL="342900" lvl="1" indent="-342900">
              <a:lnSpc>
                <a:spcPct val="110000"/>
              </a:lnSpc>
              <a:spcBef>
                <a:spcPts val="0"/>
              </a:spcBef>
              <a:spcAft>
                <a:spcPts val="612"/>
              </a:spcAft>
              <a:buFont typeface="Arial" panose="020B0604020202020204" pitchFamily="34" charset="0"/>
              <a:buChar char="•"/>
            </a:pPr>
            <a:r>
              <a:rPr lang="en-US" b="1" dirty="0"/>
              <a:t>Audit History</a:t>
            </a:r>
          </a:p>
          <a:p>
            <a:pPr marL="342900" lvl="1" indent="-342900">
              <a:lnSpc>
                <a:spcPct val="110000"/>
              </a:lnSpc>
              <a:spcBef>
                <a:spcPts val="0"/>
              </a:spcBef>
              <a:spcAft>
                <a:spcPts val="612"/>
              </a:spcAft>
              <a:buFont typeface="Arial" panose="020B0604020202020204" pitchFamily="34" charset="0"/>
              <a:buChar char="•"/>
            </a:pPr>
            <a:r>
              <a:rPr lang="en-US" b="1" dirty="0"/>
              <a:t>Updates and Deletes</a:t>
            </a:r>
          </a:p>
          <a:p>
            <a:pPr marL="342900" lvl="1" indent="-342900">
              <a:lnSpc>
                <a:spcPct val="110000"/>
              </a:lnSpc>
              <a:spcBef>
                <a:spcPts val="0"/>
              </a:spcBef>
              <a:spcAft>
                <a:spcPts val="612"/>
              </a:spcAft>
              <a:buFont typeface="Arial" panose="020B0604020202020204" pitchFamily="34" charset="0"/>
              <a:buChar char="•"/>
            </a:pPr>
            <a:r>
              <a:rPr lang="en-US" b="1" dirty="0"/>
              <a:t>100% Compatible with Apache Spark API</a:t>
            </a:r>
          </a:p>
          <a:p>
            <a:pPr marL="0" lvl="1">
              <a:lnSpc>
                <a:spcPct val="110000"/>
              </a:lnSpc>
              <a:spcBef>
                <a:spcPts val="0"/>
              </a:spcBef>
              <a:spcAft>
                <a:spcPts val="612"/>
              </a:spcAft>
            </a:pPr>
            <a:endParaRPr lang="en-US" sz="1632" dirty="0"/>
          </a:p>
        </p:txBody>
      </p:sp>
      <p:sp>
        <p:nvSpPr>
          <p:cNvPr id="6" name="Text Placeholder 7">
            <a:extLst>
              <a:ext uri="{FF2B5EF4-FFF2-40B4-BE49-F238E27FC236}">
                <a16:creationId xmlns:a16="http://schemas.microsoft.com/office/drawing/2014/main" id="{F01F8EB6-CB6A-40B8-8F4F-8D46DDB37408}"/>
              </a:ext>
            </a:extLst>
          </p:cNvPr>
          <p:cNvSpPr txBox="1">
            <a:spLocks/>
          </p:cNvSpPr>
          <p:nvPr/>
        </p:nvSpPr>
        <p:spPr>
          <a:xfrm>
            <a:off x="600059" y="1135062"/>
            <a:ext cx="11422508" cy="1590628"/>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a:lnSpc>
                <a:spcPct val="110000"/>
              </a:lnSpc>
              <a:spcBef>
                <a:spcPts val="0"/>
              </a:spcBef>
              <a:spcAft>
                <a:spcPts val="612"/>
              </a:spcAft>
            </a:pPr>
            <a:r>
              <a:rPr lang="en-US" sz="1632" dirty="0"/>
              <a:t>Azure Synapse Analytics is compatible with Linux Foundation Delta Lake. Delta Lake is an open-source storage layer that brings ACID (atomicity, consistency, isolation, and durability) transactions to Apache Spark and big data workloads..</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spTree>
    <p:extLst>
      <p:ext uri="{BB962C8B-B14F-4D97-AF65-F5344CB8AC3E}">
        <p14:creationId xmlns:p14="http://schemas.microsoft.com/office/powerpoint/2010/main" val="4919327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98505" y="1839968"/>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DataSets,RDDs</a:t>
            </a:r>
            <a:endParaRPr lang="en-US" sz="2000" dirty="0"/>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a:t>
            </a:r>
            <a:r>
              <a:rPr lang="en-US" sz="2000" dirty="0" err="1"/>
              <a:t>chache</a:t>
            </a:r>
            <a:r>
              <a:rPr lang="en-US" sz="2000" dirty="0"/>
              <a:t>(),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Tree>
    <p:extLst>
      <p:ext uri="{BB962C8B-B14F-4D97-AF65-F5344CB8AC3E}">
        <p14:creationId xmlns:p14="http://schemas.microsoft.com/office/powerpoint/2010/main" val="23579952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4E5C-10BF-4CE8-AA60-4E928499B354}"/>
              </a:ext>
            </a:extLst>
          </p:cNvPr>
          <p:cNvSpPr>
            <a:spLocks noGrp="1"/>
          </p:cNvSpPr>
          <p:nvPr>
            <p:ph type="title"/>
          </p:nvPr>
        </p:nvSpPr>
        <p:spPr>
          <a:xfrm>
            <a:off x="600059" y="466301"/>
            <a:ext cx="11239464" cy="1661993"/>
          </a:xfrm>
        </p:spPr>
        <p:txBody>
          <a:bodyPr/>
          <a:lstStyle/>
          <a:p>
            <a:r>
              <a:rPr lang="en-US" b="1" dirty="0"/>
              <a:t>Automatically scale Azure Synapse Analytics Apache Spark pools</a:t>
            </a:r>
            <a:br>
              <a:rPr lang="en-US" b="1" dirty="0"/>
            </a:br>
            <a:endParaRPr lang="en-US" dirty="0"/>
          </a:p>
        </p:txBody>
      </p:sp>
      <p:sp>
        <p:nvSpPr>
          <p:cNvPr id="3" name="Text Placeholder 2">
            <a:extLst>
              <a:ext uri="{FF2B5EF4-FFF2-40B4-BE49-F238E27FC236}">
                <a16:creationId xmlns:a16="http://schemas.microsoft.com/office/drawing/2014/main" id="{02A5F193-8BB3-4C0D-8C71-2D5753C6B4CD}"/>
              </a:ext>
            </a:extLst>
          </p:cNvPr>
          <p:cNvSpPr>
            <a:spLocks noGrp="1"/>
          </p:cNvSpPr>
          <p:nvPr>
            <p:ph type="body" sz="quarter" idx="10"/>
          </p:nvPr>
        </p:nvSpPr>
        <p:spPr>
          <a:xfrm>
            <a:off x="598148" y="1462924"/>
            <a:ext cx="11239464" cy="4998291"/>
          </a:xfrm>
        </p:spPr>
        <p:txBody>
          <a:bodyPr/>
          <a:lstStyle/>
          <a:p>
            <a:endParaRPr lang="en-US" dirty="0"/>
          </a:p>
          <a:p>
            <a:r>
              <a:rPr lang="en-US" b="1" dirty="0"/>
              <a:t>Metrics monitoring</a:t>
            </a:r>
          </a:p>
          <a:p>
            <a:br>
              <a:rPr lang="en-US" b="1" dirty="0"/>
            </a:br>
            <a:r>
              <a:rPr lang="en-US" b="1" dirty="0"/>
              <a:t>Load-based scale conditions</a:t>
            </a:r>
          </a:p>
          <a:p>
            <a:endParaRPr lang="en-US" b="1" dirty="0"/>
          </a:p>
          <a:p>
            <a:r>
              <a:rPr lang="en-US" b="1" dirty="0"/>
              <a:t>Best practices</a:t>
            </a:r>
          </a:p>
          <a:p>
            <a:r>
              <a:rPr lang="en-US" b="1" dirty="0"/>
              <a:t>	Consider the latency of scale up or scale down operations</a:t>
            </a:r>
          </a:p>
          <a:p>
            <a:r>
              <a:rPr lang="en-US" b="1" dirty="0"/>
              <a:t>	Preparation for scaling down</a:t>
            </a:r>
          </a:p>
          <a:p>
            <a:endParaRPr lang="en-US" b="1" dirty="0"/>
          </a:p>
          <a:p>
            <a:endParaRPr lang="en-US" dirty="0"/>
          </a:p>
        </p:txBody>
      </p:sp>
    </p:spTree>
    <p:extLst>
      <p:ext uri="{BB962C8B-B14F-4D97-AF65-F5344CB8AC3E}">
        <p14:creationId xmlns:p14="http://schemas.microsoft.com/office/powerpoint/2010/main" val="32422776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4E92-F583-45EB-BCC1-706DD8EDE98A}"/>
              </a:ext>
            </a:extLst>
          </p:cNvPr>
          <p:cNvSpPr>
            <a:spLocks noGrp="1"/>
          </p:cNvSpPr>
          <p:nvPr>
            <p:ph type="title"/>
          </p:nvPr>
        </p:nvSpPr>
        <p:spPr>
          <a:xfrm>
            <a:off x="600059" y="466301"/>
            <a:ext cx="11239464" cy="553998"/>
          </a:xfrm>
        </p:spPr>
        <p:txBody>
          <a:bodyPr/>
          <a:lstStyle/>
          <a:p>
            <a:r>
              <a:rPr lang="en-US" dirty="0"/>
              <a:t>Development: </a:t>
            </a:r>
            <a:r>
              <a:rPr lang="en-US" b="1" dirty="0"/>
              <a:t>Bring data to a notebook</a:t>
            </a:r>
            <a:endParaRPr lang="en-US" dirty="0"/>
          </a:p>
        </p:txBody>
      </p:sp>
      <p:pic>
        <p:nvPicPr>
          <p:cNvPr id="4" name="Picture 3">
            <a:extLst>
              <a:ext uri="{FF2B5EF4-FFF2-40B4-BE49-F238E27FC236}">
                <a16:creationId xmlns:a16="http://schemas.microsoft.com/office/drawing/2014/main" id="{0C0A3461-7390-4F68-A85E-9A77BEFA50C0}"/>
              </a:ext>
            </a:extLst>
          </p:cNvPr>
          <p:cNvPicPr>
            <a:picLocks noChangeAspect="1"/>
          </p:cNvPicPr>
          <p:nvPr/>
        </p:nvPicPr>
        <p:blipFill>
          <a:blip r:embed="rId2"/>
          <a:stretch>
            <a:fillRect/>
          </a:stretch>
        </p:blipFill>
        <p:spPr>
          <a:xfrm>
            <a:off x="410596" y="1439862"/>
            <a:ext cx="5621447" cy="2262871"/>
          </a:xfrm>
          <a:prstGeom prst="rect">
            <a:avLst/>
          </a:prstGeom>
        </p:spPr>
      </p:pic>
      <p:pic>
        <p:nvPicPr>
          <p:cNvPr id="5" name="Picture 4">
            <a:extLst>
              <a:ext uri="{FF2B5EF4-FFF2-40B4-BE49-F238E27FC236}">
                <a16:creationId xmlns:a16="http://schemas.microsoft.com/office/drawing/2014/main" id="{A9889FF6-D07D-4095-B187-408E15DD3DE7}"/>
              </a:ext>
            </a:extLst>
          </p:cNvPr>
          <p:cNvPicPr>
            <a:picLocks noChangeAspect="1"/>
          </p:cNvPicPr>
          <p:nvPr/>
        </p:nvPicPr>
        <p:blipFill>
          <a:blip r:embed="rId3"/>
          <a:stretch>
            <a:fillRect/>
          </a:stretch>
        </p:blipFill>
        <p:spPr>
          <a:xfrm>
            <a:off x="6376958" y="1412202"/>
            <a:ext cx="6032043" cy="2692304"/>
          </a:xfrm>
          <a:prstGeom prst="rect">
            <a:avLst/>
          </a:prstGeom>
        </p:spPr>
      </p:pic>
      <p:pic>
        <p:nvPicPr>
          <p:cNvPr id="6" name="Picture 5">
            <a:extLst>
              <a:ext uri="{FF2B5EF4-FFF2-40B4-BE49-F238E27FC236}">
                <a16:creationId xmlns:a16="http://schemas.microsoft.com/office/drawing/2014/main" id="{C1A0935F-B6CB-47A8-A53F-1B09D27CE80F}"/>
              </a:ext>
            </a:extLst>
          </p:cNvPr>
          <p:cNvPicPr>
            <a:picLocks noChangeAspect="1"/>
          </p:cNvPicPr>
          <p:nvPr/>
        </p:nvPicPr>
        <p:blipFill>
          <a:blip r:embed="rId4"/>
          <a:stretch>
            <a:fillRect/>
          </a:stretch>
        </p:blipFill>
        <p:spPr>
          <a:xfrm>
            <a:off x="401948" y="3878262"/>
            <a:ext cx="5940815" cy="2262871"/>
          </a:xfrm>
          <a:prstGeom prst="rect">
            <a:avLst/>
          </a:prstGeom>
        </p:spPr>
      </p:pic>
    </p:spTree>
    <p:extLst>
      <p:ext uri="{BB962C8B-B14F-4D97-AF65-F5344CB8AC3E}">
        <p14:creationId xmlns:p14="http://schemas.microsoft.com/office/powerpoint/2010/main" val="21708901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5791-C7AD-488B-8089-DBC8D680E122}"/>
              </a:ext>
            </a:extLst>
          </p:cNvPr>
          <p:cNvSpPr>
            <a:spLocks noGrp="1"/>
          </p:cNvSpPr>
          <p:nvPr>
            <p:ph type="title"/>
          </p:nvPr>
        </p:nvSpPr>
        <p:spPr>
          <a:xfrm>
            <a:off x="600059" y="466301"/>
            <a:ext cx="11239464" cy="1107996"/>
          </a:xfrm>
        </p:spPr>
        <p:txBody>
          <a:bodyPr/>
          <a:lstStyle/>
          <a:p>
            <a:r>
              <a:rPr lang="en-US" dirty="0"/>
              <a:t>Development: </a:t>
            </a:r>
            <a:r>
              <a:rPr lang="en-US" b="1" dirty="0"/>
              <a:t>Visualize data in a notebook</a:t>
            </a:r>
            <a:br>
              <a:rPr lang="en-US" b="1" dirty="0"/>
            </a:br>
            <a:endParaRPr lang="en-US" dirty="0"/>
          </a:p>
        </p:txBody>
      </p:sp>
      <p:pic>
        <p:nvPicPr>
          <p:cNvPr id="4" name="Picture 3">
            <a:extLst>
              <a:ext uri="{FF2B5EF4-FFF2-40B4-BE49-F238E27FC236}">
                <a16:creationId xmlns:a16="http://schemas.microsoft.com/office/drawing/2014/main" id="{762FC51B-46B4-47CE-877C-BF3679DBA808}"/>
              </a:ext>
            </a:extLst>
          </p:cNvPr>
          <p:cNvPicPr>
            <a:picLocks noChangeAspect="1"/>
          </p:cNvPicPr>
          <p:nvPr/>
        </p:nvPicPr>
        <p:blipFill>
          <a:blip r:embed="rId2"/>
          <a:stretch>
            <a:fillRect/>
          </a:stretch>
        </p:blipFill>
        <p:spPr>
          <a:xfrm>
            <a:off x="632231" y="1287462"/>
            <a:ext cx="7224386" cy="3223539"/>
          </a:xfrm>
          <a:prstGeom prst="rect">
            <a:avLst/>
          </a:prstGeom>
        </p:spPr>
      </p:pic>
      <p:sp>
        <p:nvSpPr>
          <p:cNvPr id="5" name="TextBox 4">
            <a:extLst>
              <a:ext uri="{FF2B5EF4-FFF2-40B4-BE49-F238E27FC236}">
                <a16:creationId xmlns:a16="http://schemas.microsoft.com/office/drawing/2014/main" id="{EC6E5F41-FEB0-478F-BEE4-7DAF6F2CD892}"/>
              </a:ext>
            </a:extLst>
          </p:cNvPr>
          <p:cNvSpPr txBox="1"/>
          <p:nvPr/>
        </p:nvSpPr>
        <p:spPr>
          <a:xfrm>
            <a:off x="632231" y="4878199"/>
            <a:ext cx="97142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Display()</a:t>
            </a:r>
          </a:p>
        </p:txBody>
      </p:sp>
      <p:pic>
        <p:nvPicPr>
          <p:cNvPr id="6" name="Picture 5">
            <a:extLst>
              <a:ext uri="{FF2B5EF4-FFF2-40B4-BE49-F238E27FC236}">
                <a16:creationId xmlns:a16="http://schemas.microsoft.com/office/drawing/2014/main" id="{D7F9AF0D-11B6-4A05-AF25-1BA3C15BA96E}"/>
              </a:ext>
            </a:extLst>
          </p:cNvPr>
          <p:cNvPicPr>
            <a:picLocks noChangeAspect="1"/>
          </p:cNvPicPr>
          <p:nvPr/>
        </p:nvPicPr>
        <p:blipFill>
          <a:blip r:embed="rId3"/>
          <a:stretch>
            <a:fillRect/>
          </a:stretch>
        </p:blipFill>
        <p:spPr>
          <a:xfrm>
            <a:off x="8665622" y="1486877"/>
            <a:ext cx="2884473" cy="2824707"/>
          </a:xfrm>
          <a:prstGeom prst="rect">
            <a:avLst/>
          </a:prstGeom>
        </p:spPr>
      </p:pic>
      <p:sp>
        <p:nvSpPr>
          <p:cNvPr id="7" name="TextBox 6">
            <a:extLst>
              <a:ext uri="{FF2B5EF4-FFF2-40B4-BE49-F238E27FC236}">
                <a16:creationId xmlns:a16="http://schemas.microsoft.com/office/drawing/2014/main" id="{3B9F2A17-B887-48E7-9690-753A0F87A097}"/>
              </a:ext>
            </a:extLst>
          </p:cNvPr>
          <p:cNvSpPr txBox="1"/>
          <p:nvPr/>
        </p:nvSpPr>
        <p:spPr>
          <a:xfrm>
            <a:off x="8665622" y="4570422"/>
            <a:ext cx="1639873"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DisplayHTML</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983474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r>
              <a:rPr lang="en-US" b="1" dirty="0"/>
              <a:t>Machine Learning in Azure Synapse Analytics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430887"/>
          </a:xfrm>
        </p:spPr>
        <p:txBody>
          <a:bodyPr/>
          <a:lstStyle/>
          <a:p>
            <a:pPr marL="12305" indent="0">
              <a:spcBef>
                <a:spcPts val="790"/>
              </a:spcBef>
              <a:buNone/>
              <a:tabLst>
                <a:tab pos="246750" algn="l"/>
              </a:tabLst>
            </a:pPr>
            <a:endParaRPr lang="en-US" dirty="0"/>
          </a:p>
        </p:txBody>
      </p:sp>
    </p:spTree>
    <p:extLst>
      <p:ext uri="{BB962C8B-B14F-4D97-AF65-F5344CB8AC3E}">
        <p14:creationId xmlns:p14="http://schemas.microsoft.com/office/powerpoint/2010/main" val="22284498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0D91-040E-4A2C-AF8B-F3EB68B4CD4A}"/>
              </a:ext>
            </a:extLst>
          </p:cNvPr>
          <p:cNvSpPr>
            <a:spLocks noGrp="1"/>
          </p:cNvSpPr>
          <p:nvPr>
            <p:ph type="title"/>
          </p:nvPr>
        </p:nvSpPr>
        <p:spPr>
          <a:xfrm>
            <a:off x="600059" y="466301"/>
            <a:ext cx="11239464" cy="1661993"/>
          </a:xfrm>
        </p:spPr>
        <p:txBody>
          <a:bodyPr/>
          <a:lstStyle/>
          <a:p>
            <a:r>
              <a:rPr lang="en-US" b="1" dirty="0"/>
              <a:t>Build a ML app with Apache Spark </a:t>
            </a:r>
            <a:r>
              <a:rPr lang="en-US" b="1" dirty="0" err="1"/>
              <a:t>MLlib</a:t>
            </a:r>
            <a:r>
              <a:rPr lang="en-US" b="1" dirty="0"/>
              <a:t> and Azure Synapse Analytics</a:t>
            </a:r>
            <a:br>
              <a:rPr lang="en-US" b="1" dirty="0"/>
            </a:br>
            <a:endParaRPr lang="en-US" dirty="0"/>
          </a:p>
        </p:txBody>
      </p:sp>
      <p:sp>
        <p:nvSpPr>
          <p:cNvPr id="3" name="Text Placeholder 2">
            <a:extLst>
              <a:ext uri="{FF2B5EF4-FFF2-40B4-BE49-F238E27FC236}">
                <a16:creationId xmlns:a16="http://schemas.microsoft.com/office/drawing/2014/main" id="{F1CDE0C7-0D94-4003-B01D-A1B43098DC3A}"/>
              </a:ext>
            </a:extLst>
          </p:cNvPr>
          <p:cNvSpPr>
            <a:spLocks noGrp="1"/>
          </p:cNvSpPr>
          <p:nvPr>
            <p:ph type="body" sz="quarter" idx="10"/>
          </p:nvPr>
        </p:nvSpPr>
        <p:spPr>
          <a:xfrm>
            <a:off x="576650" y="1861483"/>
            <a:ext cx="11239464" cy="3631763"/>
          </a:xfrm>
        </p:spPr>
        <p:txBody>
          <a:bodyPr/>
          <a:lstStyle/>
          <a:p>
            <a:r>
              <a:rPr lang="en-US" sz="2000" dirty="0"/>
              <a:t>Understand classification and logistic regression</a:t>
            </a:r>
          </a:p>
          <a:p>
            <a:r>
              <a:rPr lang="en-US" sz="2000" dirty="0"/>
              <a:t>Predictive analysis example on NYC Taxi data</a:t>
            </a:r>
          </a:p>
          <a:p>
            <a:r>
              <a:rPr lang="en-US" sz="2000" dirty="0"/>
              <a:t>Create an Apache Spark </a:t>
            </a:r>
            <a:r>
              <a:rPr lang="en-US" sz="2000" dirty="0" err="1"/>
              <a:t>MLlib</a:t>
            </a:r>
            <a:r>
              <a:rPr lang="en-US" sz="2000" dirty="0"/>
              <a:t> machine learning app</a:t>
            </a:r>
          </a:p>
          <a:p>
            <a:r>
              <a:rPr lang="en-US" sz="2000" dirty="0"/>
              <a:t>Construct the input </a:t>
            </a:r>
            <a:r>
              <a:rPr lang="en-US" sz="2000" dirty="0" err="1"/>
              <a:t>dataframe</a:t>
            </a:r>
            <a:endParaRPr lang="en-US" sz="2000" dirty="0"/>
          </a:p>
          <a:p>
            <a:r>
              <a:rPr lang="en-US" sz="2000" dirty="0"/>
              <a:t>Understand the data</a:t>
            </a:r>
          </a:p>
          <a:p>
            <a:r>
              <a:rPr lang="en-US" sz="2000" dirty="0"/>
              <a:t>Preparing the data</a:t>
            </a:r>
          </a:p>
          <a:p>
            <a:r>
              <a:rPr lang="en-US" sz="2000" dirty="0"/>
              <a:t>Create a logistic regression model</a:t>
            </a:r>
          </a:p>
          <a:p>
            <a:r>
              <a:rPr lang="en-US" sz="2000" dirty="0"/>
              <a:t>Train a logistic regression model</a:t>
            </a:r>
          </a:p>
          <a:p>
            <a:r>
              <a:rPr lang="en-US" sz="2000" dirty="0"/>
              <a:t>Create a visual representation of the prediction</a:t>
            </a:r>
          </a:p>
          <a:p>
            <a:r>
              <a:rPr lang="en-US" sz="2000" dirty="0"/>
              <a:t>Shut down the Spark instance</a:t>
            </a:r>
          </a:p>
        </p:txBody>
      </p:sp>
    </p:spTree>
    <p:extLst>
      <p:ext uri="{BB962C8B-B14F-4D97-AF65-F5344CB8AC3E}">
        <p14:creationId xmlns:p14="http://schemas.microsoft.com/office/powerpoint/2010/main" val="22645650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it-IT" b="1" dirty="0"/>
              <a:t>Teams 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Team Data Science Process </a:t>
            </a:r>
          </a:p>
          <a:p>
            <a:pPr marL="287338" lvl="1" indent="0">
              <a:buNone/>
            </a:pPr>
            <a:r>
              <a:rPr lang="en-US" sz="1800" dirty="0">
                <a:solidFill>
                  <a:schemeClr val="tx1"/>
                </a:solidFill>
              </a:rPr>
              <a:t>Key components of the TDSP</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Apache Spark in Synapse Analytics use cases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Team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endParaRPr spc="-41" dirty="0"/>
          </a:p>
        </p:txBody>
      </p:sp>
      <p:sp>
        <p:nvSpPr>
          <p:cNvPr id="5" name="Text Placeholder 4">
            <a:extLst>
              <a:ext uri="{FF2B5EF4-FFF2-40B4-BE49-F238E27FC236}">
                <a16:creationId xmlns:a16="http://schemas.microsoft.com/office/drawing/2014/main" id="{4F8F4968-0444-4BF3-BB67-042358EECDE2}"/>
              </a:ext>
            </a:extLst>
          </p:cNvPr>
          <p:cNvSpPr>
            <a:spLocks noGrp="1"/>
          </p:cNvSpPr>
          <p:nvPr>
            <p:ph type="body" sz="quarter" idx="10"/>
          </p:nvPr>
        </p:nvSpPr>
        <p:spPr/>
        <p:txBody>
          <a:bodyPr/>
          <a:lstStyle/>
          <a:p>
            <a:endParaRPr lang="en-US"/>
          </a:p>
        </p:txBody>
      </p:sp>
      <p:pic>
        <p:nvPicPr>
          <p:cNvPr id="1026" name="Picture 2" descr="TDSP-Lifecycle2">
            <a:extLst>
              <a:ext uri="{FF2B5EF4-FFF2-40B4-BE49-F238E27FC236}">
                <a16:creationId xmlns:a16="http://schemas.microsoft.com/office/drawing/2014/main" id="{71970627-C31B-4062-8EC4-CBD792DC8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437" y="466301"/>
            <a:ext cx="8364996" cy="624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6901-E29F-4E58-AD56-89DB400DA1A8}"/>
              </a:ext>
            </a:extLst>
          </p:cNvPr>
          <p:cNvSpPr>
            <a:spLocks noGrp="1"/>
          </p:cNvSpPr>
          <p:nvPr>
            <p:ph type="title"/>
          </p:nvPr>
        </p:nvSpPr>
        <p:spPr/>
        <p:txBody>
          <a:bodyPr/>
          <a:lstStyle/>
          <a:p>
            <a:r>
              <a:rPr lang="en-US" dirty="0"/>
              <a:t>Standardized project structure</a:t>
            </a:r>
          </a:p>
        </p:txBody>
      </p:sp>
      <p:sp>
        <p:nvSpPr>
          <p:cNvPr id="3" name="Text Placeholder 2">
            <a:extLst>
              <a:ext uri="{FF2B5EF4-FFF2-40B4-BE49-F238E27FC236}">
                <a16:creationId xmlns:a16="http://schemas.microsoft.com/office/drawing/2014/main" id="{58FC72F2-4A9C-4244-9E63-6ABEF38763A9}"/>
              </a:ext>
            </a:extLst>
          </p:cNvPr>
          <p:cNvSpPr>
            <a:spLocks noGrp="1"/>
          </p:cNvSpPr>
          <p:nvPr>
            <p:ph type="body" sz="quarter" idx="10"/>
          </p:nvPr>
        </p:nvSpPr>
        <p:spPr/>
        <p:txBody>
          <a:bodyPr/>
          <a:lstStyle/>
          <a:p>
            <a:endParaRPr lang="en-US"/>
          </a:p>
        </p:txBody>
      </p:sp>
      <p:pic>
        <p:nvPicPr>
          <p:cNvPr id="2050" name="Picture 2">
            <a:extLst>
              <a:ext uri="{FF2B5EF4-FFF2-40B4-BE49-F238E27FC236}">
                <a16:creationId xmlns:a16="http://schemas.microsoft.com/office/drawing/2014/main" id="{6A0F49D8-C98B-42F1-836C-4F0CD3507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7" y="2201862"/>
            <a:ext cx="7718455" cy="3209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9843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11277</TotalTime>
  <Words>1655</Words>
  <Application>Microsoft Office PowerPoint</Application>
  <PresentationFormat>Custom</PresentationFormat>
  <Paragraphs>271</Paragraphs>
  <Slides>27</Slides>
  <Notes>9</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Spark and Machine Learning in Azure Synapse</vt:lpstr>
      <vt:lpstr>Agenda</vt:lpstr>
      <vt:lpstr>Team Data Science Process</vt:lpstr>
      <vt:lpstr>PowerPoint Presentation</vt:lpstr>
      <vt:lpstr>Standardized project structure</vt:lpstr>
      <vt:lpstr>Spark in Azure Synapse Analytics</vt:lpstr>
      <vt:lpstr>What is Apache Spark in Azure Synapse Analytics</vt:lpstr>
      <vt:lpstr>Apache Spark Core Concepts </vt:lpstr>
      <vt:lpstr>PowerPoint Presentation</vt:lpstr>
      <vt:lpstr>Synapse Spark Instance Creation</vt:lpstr>
      <vt:lpstr>Creating a Spark pool (1 of 2)</vt:lpstr>
      <vt:lpstr>Creating a Spark pool (2 of 2) - optional</vt:lpstr>
      <vt:lpstr>Spark Pools - Configuring</vt:lpstr>
      <vt:lpstr>Runtime language and library support </vt:lpstr>
      <vt:lpstr>What is Delta Lake?</vt:lpstr>
      <vt:lpstr>Optimize Apache Spark jobs (preview) </vt:lpstr>
      <vt:lpstr>Automatically scale Azure Synapse Analytics Apache Spark pools </vt:lpstr>
      <vt:lpstr>Development: Bring data to a notebook</vt:lpstr>
      <vt:lpstr>Development: Visualize data in a notebook </vt:lpstr>
      <vt:lpstr>Machine Learning</vt:lpstr>
      <vt:lpstr>Machine Learning in Azure Synapse Analytics</vt:lpstr>
      <vt:lpstr>Build a ML app with Apache Spark MLlib and Azure Synapse Analytics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289</cp:revision>
  <dcterms:created xsi:type="dcterms:W3CDTF">2016-03-10T00:17:44Z</dcterms:created>
  <dcterms:modified xsi:type="dcterms:W3CDTF">2020-07-20T13:31:23Z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